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84" r:id="rId4"/>
    <p:sldId id="257" r:id="rId5"/>
    <p:sldId id="297" r:id="rId6"/>
    <p:sldId id="289" r:id="rId7"/>
    <p:sldId id="298" r:id="rId8"/>
    <p:sldId id="292" r:id="rId9"/>
    <p:sldId id="296" r:id="rId10"/>
    <p:sldId id="285" r:id="rId11"/>
    <p:sldId id="287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2" d="100"/>
          <a:sy n="62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04/03/2020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hcz1aZ60k7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0fSPVIgE8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0fSPVIgE8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cz1aZ60k7w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Намаляване на неравенствата, Урок </a:t>
            </a:r>
            <a:r>
              <a:rPr lang="en-GB" dirty="0" smtClean="0"/>
              <a:t>4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chemeClr val="tx1"/>
                </a:solidFill>
                <a:latin typeface="Garamond" pitchFamily="18" charset="0"/>
              </a:rPr>
              <a:t>Действия на правителството относно неравенството</a:t>
            </a:r>
            <a:endParaRPr lang="en-GB" dirty="0" smtClean="0">
              <a:solidFill>
                <a:schemeClr val="tx1"/>
              </a:solidFill>
              <a:latin typeface="Garamond" pitchFamily="18" charset="0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835696" y="2852936"/>
            <a:ext cx="5951014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Игра: Съпротива срещу промяна</a:t>
            </a:r>
            <a:endParaRPr lang="en-GB" sz="2600" i="1" dirty="0" smtClean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600" i="1" dirty="0" smtClean="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Кампанията на Найк: Просто го направете</a:t>
            </a:r>
            <a:endParaRPr lang="en-GB" sz="2600" i="1" dirty="0" smtClean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Урок на учебната единица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4 </a:t>
            </a:r>
            <a:r>
              <a:rPr lang="bg-BG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Действия на правителството относно неравенствата</a:t>
            </a:r>
            <a:endParaRPr lang="bg-BG" b="1" dirty="0">
              <a:solidFill>
                <a:schemeClr val="bg1"/>
              </a:solidFill>
              <a:latin typeface="Prompt"/>
              <a:ea typeface="Prompt"/>
              <a:cs typeface="Prompt"/>
              <a:sym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0" y="971683"/>
            <a:ext cx="1500166" cy="24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1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Продължителност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500166" y="902668"/>
            <a:ext cx="4454656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4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С какво този урок допринася за училищната програма</a:t>
            </a:r>
            <a:r>
              <a:rPr lang="en-GB" sz="14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4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Гражданство/Гражданско образование</a:t>
            </a:r>
            <a:endParaRPr sz="1400" b="1" dirty="0">
              <a:solidFill>
                <a:srgbClr val="A98278"/>
              </a:solidFill>
              <a:latin typeface="Garamond" pitchFamily="18" charset="0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 dirty="0">
              <a:solidFill>
                <a:srgbClr val="3174BA"/>
              </a:solidFill>
              <a:latin typeface="Garamond" pitchFamily="18" charset="0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С кой предмет е свързан</a:t>
            </a:r>
            <a:r>
              <a:rPr lang="en-GB" sz="1400" b="1" dirty="0" smtClean="0">
                <a:latin typeface="Garamond" pitchFamily="18" charset="0"/>
                <a:ea typeface="Prompt"/>
                <a:cs typeface="Prompt"/>
                <a:sym typeface="Prompt"/>
              </a:rPr>
              <a:t>? </a:t>
            </a:r>
            <a:r>
              <a:rPr lang="bg-BG" sz="14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Хуманитарни </a:t>
            </a:r>
            <a:r>
              <a:rPr lang="bg-BG" sz="1400" b="1" dirty="0" smtClean="0">
                <a:latin typeface="Garamond" pitchFamily="18" charset="0"/>
                <a:ea typeface="Prompt"/>
                <a:cs typeface="Prompt"/>
                <a:sym typeface="Prompt"/>
              </a:rPr>
              <a:t>науки – история, география</a:t>
            </a:r>
            <a:endParaRPr lang="en-GB" sz="1400" dirty="0">
              <a:latin typeface="Garamond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</a:t>
            </a:r>
            <a:r>
              <a:rPr lang="bg-BG" sz="1600" dirty="0" smtClean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час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929198"/>
            <a:ext cx="6005467" cy="1740161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bg-BG" b="1" dirty="0" smtClean="0"/>
              <a:t>Фокус на </a:t>
            </a:r>
            <a:r>
              <a:rPr lang="bg-BG" b="1" dirty="0" smtClean="0">
                <a:latin typeface="Garamond" pitchFamily="18" charset="0"/>
              </a:rPr>
              <a:t>обучение</a:t>
            </a:r>
            <a:endParaRPr sz="1800" dirty="0">
              <a:solidFill>
                <a:schemeClr val="dk1"/>
              </a:solidFill>
              <a:latin typeface="Garamond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7"/>
            <a:ext cx="2880319" cy="29757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4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400" b="1" dirty="0">
              <a:solidFill>
                <a:srgbClr val="FF0000"/>
              </a:solidFill>
            </a:endParaRPr>
          </a:p>
          <a:p>
            <a:r>
              <a:rPr lang="bg-BG" sz="1600" b="1" dirty="0" smtClean="0">
                <a:latin typeface="Garamond" pitchFamily="18" charset="0"/>
              </a:rPr>
              <a:t>Голяма идея </a:t>
            </a:r>
            <a:r>
              <a:rPr lang="en-US" sz="1600" b="1" dirty="0" smtClean="0">
                <a:latin typeface="Garamond" pitchFamily="18" charset="0"/>
              </a:rPr>
              <a:t>7 </a:t>
            </a:r>
            <a:r>
              <a:rPr lang="bg-BG" sz="1600" b="1" dirty="0" smtClean="0">
                <a:solidFill>
                  <a:srgbClr val="FF0000"/>
                </a:solidFill>
                <a:latin typeface="Garamond" pitchFamily="18" charset="0"/>
              </a:rPr>
              <a:t>Праивтелствени дейности срещу неравенството </a:t>
            </a:r>
            <a:endParaRPr lang="en-US" sz="16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ru-RU" sz="1400" dirty="0" smtClean="0">
                <a:latin typeface="Garamond" pitchFamily="18" charset="0"/>
              </a:rPr>
              <a:t>Светът е опасно място, не заради онези, които вършат зло, а заради онези, които гледат и не правят нищо.</a:t>
            </a: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927337" cy="1935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algn="just"/>
            <a:r>
              <a:rPr lang="bg-BG" sz="1600" dirty="0" smtClean="0">
                <a:latin typeface="Garamond" pitchFamily="18" charset="0"/>
              </a:rPr>
              <a:t>Разберете какво означава </a:t>
            </a:r>
            <a:r>
              <a:rPr lang="bg-BG" sz="1600" b="1" i="1" dirty="0" smtClean="0">
                <a:latin typeface="Garamond" pitchFamily="18" charset="0"/>
              </a:rPr>
              <a:t>„действия на правителството“ </a:t>
            </a:r>
            <a:r>
              <a:rPr lang="bg-BG" sz="1600" dirty="0" smtClean="0">
                <a:latin typeface="Garamond" pitchFamily="18" charset="0"/>
              </a:rPr>
              <a:t>и да бъдете</a:t>
            </a:r>
            <a:r>
              <a:rPr lang="bg-BG" sz="1600" b="1" i="1" dirty="0" smtClean="0">
                <a:latin typeface="Garamond" pitchFamily="18" charset="0"/>
              </a:rPr>
              <a:t> „устойчиви на промяна“ </a:t>
            </a:r>
          </a:p>
          <a:p>
            <a:pPr algn="just"/>
            <a:r>
              <a:rPr lang="bg-BG" sz="1600" dirty="0" smtClean="0">
                <a:latin typeface="Garamond" pitchFamily="18" charset="0"/>
              </a:rPr>
              <a:t>Помислете върху стратегиите за преодоляване на съпротивата Определете тяхната роля на създателите на промени в предприемането на действия на правителството.</a:t>
            </a:r>
          </a:p>
          <a:p>
            <a:pPr algn="just"/>
            <a:r>
              <a:rPr lang="bg-BG" sz="1600" dirty="0" smtClean="0">
                <a:latin typeface="Garamond" pitchFamily="18" charset="0"/>
              </a:rPr>
              <a:t> Използвайте умения в груповата работа: споделяне, слушане, задаване на въпроси, планиране и изпълнение</a:t>
            </a:r>
            <a:endParaRPr lang="en-GB" sz="1600" b="1" dirty="0" smtClean="0">
              <a:latin typeface="Garamond" pitchFamily="18" charset="0"/>
            </a:endParaRPr>
          </a:p>
          <a:p>
            <a:pPr>
              <a:buNone/>
            </a:pPr>
            <a:endParaRPr lang="en-GB" sz="1400" b="1" dirty="0" smtClean="0"/>
          </a:p>
          <a:p>
            <a:pPr algn="just">
              <a:buNone/>
            </a:pPr>
            <a:r>
              <a:rPr lang="bg-BG" sz="1600" b="1" dirty="0" smtClean="0">
                <a:latin typeface="Garamond" pitchFamily="18" charset="0"/>
              </a:rPr>
              <a:t>Фокус върху глобалните цели за устойчиво развитие </a:t>
            </a:r>
            <a:r>
              <a:rPr lang="en-GB" sz="1600" dirty="0" smtClean="0">
                <a:latin typeface="Garamond" pitchFamily="18" charset="0"/>
              </a:rPr>
              <a:t>:</a:t>
            </a:r>
            <a:endParaRPr lang="en-GB" sz="1600" dirty="0">
              <a:latin typeface="Garamond" pitchFamily="18" charset="0"/>
            </a:endParaRPr>
          </a:p>
          <a:p>
            <a:pPr algn="just"/>
            <a:r>
              <a:rPr lang="en-GB" sz="1600" dirty="0">
                <a:latin typeface="Garamond" pitchFamily="18" charset="0"/>
              </a:rPr>
              <a:t>10.2 </a:t>
            </a:r>
            <a:r>
              <a:rPr lang="bg-BG" sz="1600" dirty="0" smtClean="0">
                <a:latin typeface="Garamond" pitchFamily="18" charset="0"/>
              </a:rPr>
              <a:t>До 2030 г. да се даде възможност за насърчаване на  социалното, икономическото и политическото включване на всички, независимо от възраст, пол, увреждане, раса, етническа принадлежност, произход, религия, икономически или друг статус.</a:t>
            </a:r>
            <a:endParaRPr lang="en-GB" sz="1600" dirty="0">
              <a:latin typeface="Garamond" pitchFamily="18" charset="0"/>
            </a:endParaRP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7255688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lvl="0"/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r>
              <a:rPr lang="bg-BG" sz="18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НЕРАВЕНСТВА</a:t>
            </a:r>
            <a:r>
              <a:rPr lang="en-GB" sz="18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// </a:t>
            </a:r>
            <a:r>
              <a:rPr lang="bg-BG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Правителствени дейности срещу неравенството Урок на учебната единица </a:t>
            </a:r>
            <a:r>
              <a:rPr lang="en-GB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4 </a:t>
            </a:r>
            <a:r>
              <a:rPr lang="bg-BG" dirty="0" smtClean="0">
                <a:latin typeface="Garamond" pitchFamily="18" charset="0"/>
                <a:sym typeface="Prompt"/>
              </a:rPr>
              <a:t>Подготовка за кампания</a:t>
            </a:r>
            <a:endParaRPr lang="en-GB" dirty="0" smtClean="0">
              <a:latin typeface="Garamond" pitchFamily="18" charset="0"/>
            </a:endParaRPr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b="1" dirty="0" smtClean="0"/>
              <a:t>Теми</a:t>
            </a:r>
            <a:r>
              <a:rPr lang="en-GB" sz="1600" dirty="0" smtClean="0"/>
              <a:t>: </a:t>
            </a:r>
            <a:r>
              <a:rPr lang="en-GB" sz="1600" b="1" dirty="0"/>
              <a:t> 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714348" y="242886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b="1" dirty="0" smtClean="0"/>
              <a:t>Заглавие</a:t>
            </a:r>
            <a:r>
              <a:rPr lang="en-GB" sz="1400" b="1" dirty="0" smtClean="0"/>
              <a:t>: </a:t>
            </a:r>
            <a:r>
              <a:rPr lang="bg-BG" sz="1400" dirty="0" smtClean="0"/>
              <a:t>Не оставяйте никого зад кампанията 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234914" y="4143380"/>
            <a:ext cx="2805399" cy="212365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1200" b="1" dirty="0" smtClean="0">
                <a:latin typeface="Garamond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Източници</a:t>
            </a:r>
            <a:endParaRPr lang="en-GB" sz="1200" b="1" dirty="0" smtClean="0">
              <a:latin typeface="Garamond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Garamond" pitchFamily="18" charset="0"/>
            </a:endParaRPr>
          </a:p>
          <a:p>
            <a:pPr lvl="1"/>
            <a:r>
              <a:rPr lang="bg-BG" sz="1200" b="1" dirty="0" smtClean="0">
                <a:latin typeface="Garamond" pitchFamily="18" charset="0"/>
              </a:rPr>
              <a:t>Сесия </a:t>
            </a:r>
            <a:r>
              <a:rPr lang="en-GB" sz="1200" b="1" dirty="0" smtClean="0">
                <a:latin typeface="Garamond" pitchFamily="18" charset="0"/>
              </a:rPr>
              <a:t>5 </a:t>
            </a:r>
            <a:r>
              <a:rPr lang="en-GB" sz="1200" b="1" dirty="0">
                <a:latin typeface="Garamond" pitchFamily="18" charset="0"/>
              </a:rPr>
              <a:t>PowerPoint </a:t>
            </a:r>
            <a:r>
              <a:rPr lang="bg-BG" sz="1200" b="1" dirty="0" smtClean="0">
                <a:latin typeface="Garamond" pitchFamily="18" charset="0"/>
              </a:rPr>
              <a:t>Слайдове Карта на планиране</a:t>
            </a:r>
            <a:endParaRPr lang="en-US" sz="1200" dirty="0">
              <a:latin typeface="Garamond" pitchFamily="18" charset="0"/>
            </a:endParaRPr>
          </a:p>
          <a:p>
            <a:pPr lvl="0"/>
            <a:r>
              <a:rPr lang="bg-BG" sz="1200" dirty="0" smtClean="0">
                <a:latin typeface="Garamond" pitchFamily="18" charset="0"/>
              </a:rPr>
              <a:t>Работна стена/Дъска за идеи</a:t>
            </a:r>
            <a:endParaRPr lang="en-US" sz="1200" dirty="0">
              <a:latin typeface="Garamond" pitchFamily="18" charset="0"/>
            </a:endParaRPr>
          </a:p>
          <a:p>
            <a:pPr lvl="0"/>
            <a:r>
              <a:rPr lang="bg-BG" sz="1200" dirty="0" smtClean="0">
                <a:latin typeface="Garamond" pitchFamily="18" charset="0"/>
              </a:rPr>
              <a:t>Карта на планиране </a:t>
            </a:r>
            <a:endParaRPr lang="en-US" sz="1200" dirty="0">
              <a:latin typeface="Garamond" pitchFamily="18" charset="0"/>
            </a:endParaRPr>
          </a:p>
          <a:p>
            <a:r>
              <a:rPr lang="en-US" sz="1200" dirty="0">
                <a:latin typeface="Garamond" pitchFamily="18" charset="0"/>
              </a:rPr>
              <a:t>5.3 </a:t>
            </a:r>
            <a:r>
              <a:rPr lang="bg-BG" sz="1200" dirty="0" smtClean="0">
                <a:latin typeface="Garamond" pitchFamily="18" charset="0"/>
              </a:rPr>
              <a:t>Какво означава участие в публично действиее? Видео за устойчивост на промяната </a:t>
            </a:r>
          </a:p>
          <a:p>
            <a:r>
              <a:rPr lang="en-GB" sz="1200" u="sng" dirty="0" smtClean="0">
                <a:latin typeface="Garamond" pitchFamily="18" charset="0"/>
                <a:hlinkClick r:id="rId4"/>
              </a:rPr>
              <a:t>https</a:t>
            </a:r>
            <a:r>
              <a:rPr lang="en-GB" sz="1200" u="sng" dirty="0">
                <a:latin typeface="Garamond" pitchFamily="18" charset="0"/>
                <a:hlinkClick r:id="rId4"/>
              </a:rPr>
              <a:t>://www.youtube.com/watch?v=hcz1aZ60k7w</a:t>
            </a:r>
            <a:endParaRPr lang="en-GB" sz="12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28725"/>
            <a:ext cx="8816529" cy="1871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Първи размисли </a:t>
            </a:r>
            <a:r>
              <a:rPr lang="en-GB" sz="1400" b="1" dirty="0" smtClean="0">
                <a:latin typeface="Garamond" pitchFamily="18" charset="0"/>
              </a:rPr>
              <a:t>15 </a:t>
            </a:r>
            <a:r>
              <a:rPr lang="bg-BG" sz="1400" b="1" dirty="0" smtClean="0">
                <a:latin typeface="Garamond" pitchFamily="18" charset="0"/>
              </a:rPr>
              <a:t>минути</a:t>
            </a:r>
            <a:r>
              <a:rPr lang="en-GB" sz="1400" b="1" dirty="0" smtClean="0">
                <a:latin typeface="Garamond" pitchFamily="18" charset="0"/>
              </a:rPr>
              <a:t>.  	</a:t>
            </a:r>
            <a:r>
              <a:rPr lang="bg-BG" sz="1400" b="1" i="1" dirty="0" smtClean="0">
                <a:latin typeface="Garamond" pitchFamily="18" charset="0"/>
              </a:rPr>
              <a:t>Какво ще оставиш след себе си?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Учителят обяснява</a:t>
            </a:r>
            <a:r>
              <a:rPr lang="en-GB" sz="1400" b="1" dirty="0" smtClean="0">
                <a:latin typeface="Garamond" pitchFamily="18" charset="0"/>
              </a:rPr>
              <a:t>: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Какво означава </a:t>
            </a:r>
            <a:r>
              <a:rPr lang="en-GB" sz="1400" dirty="0" smtClean="0">
                <a:latin typeface="Garamond" pitchFamily="18" charset="0"/>
              </a:rPr>
              <a:t>‘</a:t>
            </a:r>
            <a:r>
              <a:rPr lang="bg-BG" sz="1400" b="1" dirty="0" smtClean="0">
                <a:latin typeface="Garamond" pitchFamily="18" charset="0"/>
              </a:rPr>
              <a:t>да не оставищ никого зад себе си</a:t>
            </a:r>
            <a:r>
              <a:rPr lang="en-GB" sz="1400" dirty="0" smtClean="0">
                <a:latin typeface="Garamond" pitchFamily="18" charset="0"/>
              </a:rPr>
              <a:t>”. </a:t>
            </a:r>
            <a:r>
              <a:rPr lang="bg-BG" sz="1400" dirty="0" smtClean="0">
                <a:latin typeface="Garamond" pitchFamily="18" charset="0"/>
              </a:rPr>
              <a:t>Помислете върху факторите на изолация и липса на възможности. Определете тяхната роля на създатели на промени.</a:t>
            </a:r>
          </a:p>
          <a:p>
            <a:r>
              <a:rPr lang="bg-BG" sz="1400" b="1" dirty="0" smtClean="0">
                <a:latin typeface="Garamond" pitchFamily="18" charset="0"/>
              </a:rPr>
              <a:t>Дейност</a:t>
            </a:r>
            <a:r>
              <a:rPr lang="en-GB" sz="1400" b="1" dirty="0" smtClean="0">
                <a:latin typeface="Garamond" pitchFamily="18" charset="0"/>
              </a:rPr>
              <a:t>: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Създайте списък с всички измерения, в които хората може да останат зад други хора. </a:t>
            </a:r>
            <a:r>
              <a:rPr lang="bg-BG" sz="1400" b="1" dirty="0" smtClean="0">
                <a:latin typeface="Garamond" pitchFamily="18" charset="0"/>
              </a:rPr>
              <a:t>Слайд </a:t>
            </a:r>
            <a:r>
              <a:rPr lang="en-GB" sz="1400" b="1" dirty="0" smtClean="0">
                <a:latin typeface="Garamond" pitchFamily="18" charset="0"/>
              </a:rPr>
              <a:t>5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Възможни отговори на доказателства за„оставям други зад себе си“:</a:t>
            </a:r>
          </a:p>
          <a:p>
            <a:r>
              <a:rPr lang="bg-BG" sz="1400" b="1" dirty="0" smtClean="0">
                <a:latin typeface="Garamond" pitchFamily="18" charset="0"/>
              </a:rPr>
              <a:t>липса на достъп до здравни грижи (ваксини), липса на чиста околна среда (въглеродни емисии), липса на образование, липса на социални услуги и т.н.</a:t>
            </a:r>
            <a:endParaRPr lang="en-GB" sz="1400" b="1" dirty="0">
              <a:latin typeface="Garamond" pitchFamily="18" charset="0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600" b="1" dirty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// </a:t>
            </a:r>
            <a:r>
              <a:rPr lang="bg-BG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Намаляване на неравенствата </a:t>
            </a:r>
            <a:r>
              <a:rPr lang="en-US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// </a:t>
            </a:r>
            <a:r>
              <a:rPr lang="bg-BG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Урок на учебната единица </a:t>
            </a:r>
            <a:r>
              <a:rPr lang="en-US" sz="1600" b="1" dirty="0" smtClean="0">
                <a:solidFill>
                  <a:srgbClr val="A98278"/>
                </a:solidFill>
                <a:latin typeface="Garamond" pitchFamily="18" charset="0"/>
                <a:ea typeface="Prompt"/>
                <a:cs typeface="Prompt"/>
                <a:sym typeface="Prompt"/>
              </a:rPr>
              <a:t>4 </a:t>
            </a:r>
          </a:p>
          <a:p>
            <a:r>
              <a:rPr lang="ru-RU" sz="1600" dirty="0" smtClean="0">
                <a:latin typeface="Garamond" pitchFamily="18" charset="0"/>
              </a:rPr>
              <a:t>Действия на правителството относно неравенството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214281" y="2571744"/>
            <a:ext cx="8643999" cy="2197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Проучване и консолидация </a:t>
            </a:r>
            <a:r>
              <a:rPr lang="en-GB" sz="1400" b="1" dirty="0" smtClean="0">
                <a:latin typeface="Garamond" pitchFamily="18" charset="0"/>
              </a:rPr>
              <a:t>20 </a:t>
            </a:r>
            <a:r>
              <a:rPr lang="bg-BG" sz="1400" b="1" dirty="0" smtClean="0">
                <a:latin typeface="Garamond" pitchFamily="18" charset="0"/>
              </a:rPr>
              <a:t>минути </a:t>
            </a:r>
            <a:r>
              <a:rPr lang="ru-RU" sz="1400" b="1" dirty="0" smtClean="0">
                <a:latin typeface="Garamond" pitchFamily="18" charset="0"/>
              </a:rPr>
              <a:t>Действия на правителството и гражданите относно неравенствата</a:t>
            </a:r>
          </a:p>
          <a:p>
            <a:endParaRPr lang="en-GB" sz="1400" dirty="0">
              <a:latin typeface="Garamond" pitchFamily="18" charset="0"/>
            </a:endParaRPr>
          </a:p>
          <a:p>
            <a:r>
              <a:rPr lang="en-GB" sz="1400" dirty="0">
                <a:latin typeface="Garamond" pitchFamily="18" charset="0"/>
              </a:rPr>
              <a:t> </a:t>
            </a:r>
            <a:r>
              <a:rPr lang="bg-BG" sz="1400" b="1" dirty="0" smtClean="0">
                <a:latin typeface="Garamond" pitchFamily="18" charset="0"/>
              </a:rPr>
              <a:t>Учителят обяснява, че има много дейности, които децата могат да извършат</a:t>
            </a:r>
            <a:r>
              <a:rPr lang="en-GB" sz="1400" dirty="0" smtClean="0">
                <a:latin typeface="Garamond" pitchFamily="18" charset="0"/>
              </a:rPr>
              <a:t>. </a:t>
            </a:r>
            <a:r>
              <a:rPr lang="bg-BG" sz="1400" dirty="0" smtClean="0">
                <a:latin typeface="Garamond" pitchFamily="18" charset="0"/>
              </a:rPr>
              <a:t>Децата могат да ги проучат в групи, </a:t>
            </a:r>
            <a:r>
              <a:rPr lang="en-GB" sz="1400" b="1" dirty="0" smtClean="0">
                <a:latin typeface="Garamond" pitchFamily="18" charset="0"/>
              </a:rPr>
              <a:t>Slides 7-10</a:t>
            </a:r>
          </a:p>
          <a:p>
            <a:endParaRPr lang="en-GB" sz="1400" b="1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Обратна връзка и дискусия могат да се организират след всяко видео </a:t>
            </a:r>
            <a:r>
              <a:rPr lang="en-GB" sz="1400" b="1" dirty="0" smtClean="0">
                <a:latin typeface="Garamond" pitchFamily="18" charset="0"/>
              </a:rPr>
              <a:t>(</a:t>
            </a:r>
            <a:r>
              <a:rPr lang="bg-BG" sz="1400" b="1" dirty="0" smtClean="0">
                <a:latin typeface="Garamond" pitchFamily="18" charset="0"/>
              </a:rPr>
              <a:t>добър пример</a:t>
            </a:r>
            <a:r>
              <a:rPr lang="en-GB" sz="1400" b="1" dirty="0" smtClean="0">
                <a:latin typeface="Garamond" pitchFamily="18" charset="0"/>
              </a:rPr>
              <a:t>)</a:t>
            </a:r>
            <a:endParaRPr lang="en-GB" sz="1400" b="1" dirty="0">
              <a:latin typeface="Garamond" pitchFamily="18" charset="0"/>
            </a:endParaRPr>
          </a:p>
          <a:p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Прочетете  „Какво означава да не оставяме никого след себе си? Рамка за изпълнение” 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en-GB" sz="1200" b="1" dirty="0" smtClean="0"/>
              <a:t>#</a:t>
            </a:r>
            <a:r>
              <a:rPr lang="en-GB" sz="1200" b="1" dirty="0" smtClean="0">
                <a:latin typeface="Garamond" pitchFamily="18" charset="0"/>
              </a:rPr>
              <a:t>LNOB </a:t>
            </a:r>
            <a:r>
              <a:rPr lang="en-GB" sz="1200" b="1" dirty="0">
                <a:latin typeface="Garamond" pitchFamily="18" charset="0"/>
              </a:rPr>
              <a:t>campaign </a:t>
            </a:r>
            <a:r>
              <a:rPr lang="bg-BG" sz="1400" dirty="0" smtClean="0">
                <a:latin typeface="Garamond" pitchFamily="18" charset="0"/>
              </a:rPr>
              <a:t>За информация как да участваме, подкрепим или стартираме една кампания</a:t>
            </a:r>
            <a:r>
              <a:rPr lang="en-GB" sz="1400" dirty="0" smtClean="0">
                <a:latin typeface="Garamond" pitchFamily="18" charset="0"/>
              </a:rPr>
              <a:t>, </a:t>
            </a:r>
            <a:r>
              <a:rPr lang="bg-BG" sz="1400" dirty="0" smtClean="0">
                <a:latin typeface="Garamond" pitchFamily="18" charset="0"/>
              </a:rPr>
              <a:t>виж линковете </a:t>
            </a:r>
            <a:r>
              <a:rPr lang="bg-BG" sz="1400" b="1" dirty="0" smtClean="0">
                <a:latin typeface="Garamond" pitchFamily="18" charset="0"/>
              </a:rPr>
              <a:t>Слайд</a:t>
            </a:r>
            <a:r>
              <a:rPr lang="en-GB" sz="1400" b="1" dirty="0" smtClean="0">
                <a:latin typeface="Garamond" pitchFamily="18" charset="0"/>
              </a:rPr>
              <a:t>7 - 10</a:t>
            </a:r>
            <a:r>
              <a:rPr lang="en-GB" sz="1400" dirty="0" smtClean="0">
                <a:latin typeface="Garamond" pitchFamily="18" charset="0"/>
              </a:rPr>
              <a:t> </a:t>
            </a:r>
            <a:endParaRPr lang="en-GB" sz="1400" dirty="0">
              <a:latin typeface="Garamond" pitchFamily="18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Какво можем да направим, за да подкрепим кампанията „LNOB“?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Кого може да поискаме да посетим или да говори с нас относно кампанията</a:t>
            </a:r>
            <a:endParaRPr lang="en-GB" sz="1400" dirty="0" smtClean="0">
              <a:latin typeface="Garamond" pitchFamily="18" charset="0"/>
            </a:endParaRPr>
          </a:p>
        </p:txBody>
      </p:sp>
      <p:sp>
        <p:nvSpPr>
          <p:cNvPr id="8" name="Google Shape;260;p33"/>
          <p:cNvSpPr/>
          <p:nvPr/>
        </p:nvSpPr>
        <p:spPr>
          <a:xfrm>
            <a:off x="131896" y="4768782"/>
            <a:ext cx="8841449" cy="157613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200" b="1" u="sng" dirty="0" smtClean="0"/>
              <a:t>Заключение и размисъл </a:t>
            </a:r>
            <a:r>
              <a:rPr lang="en-GB" sz="1200" b="1" dirty="0" smtClean="0"/>
              <a:t>5 </a:t>
            </a:r>
            <a:r>
              <a:rPr lang="bg-BG" sz="1200" b="1" dirty="0" smtClean="0"/>
              <a:t>минути</a:t>
            </a:r>
            <a:r>
              <a:rPr lang="en-GB" sz="1200" b="1" dirty="0" smtClean="0"/>
              <a:t>	</a:t>
            </a:r>
            <a:r>
              <a:rPr lang="bg-BG" sz="1200" b="1" i="1" dirty="0" smtClean="0"/>
              <a:t>Точки за размисъл</a:t>
            </a:r>
            <a:endParaRPr lang="en-GB" sz="1200" b="1" dirty="0" smtClean="0"/>
          </a:p>
          <a:p>
            <a:r>
              <a:rPr lang="ru-RU" sz="1400" dirty="0" smtClean="0">
                <a:latin typeface="Garamond" pitchFamily="18" charset="0"/>
              </a:rPr>
              <a:t>Помислете върху всички начини, за които знаем, че са справедливи и равни на всички - да бъдем свободни, да имаме достъп до вода и природа, до основно образование, до обществени услуги - здравеопазване, защита, транспорт, нашата местна общност (като предишното ни основно училище) и към страната ни.</a:t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Всички те помагат да се създаде усещане за идентификация и безопасност - сигурност, че можем да получим помощ като здравеопазване, образование, пари; и никой не може да ни накара да напуснем, защото ние не принадлежим към тази страна</a:t>
            </a:r>
            <a:r>
              <a:rPr lang="bg-BG" sz="1400" dirty="0" smtClean="0">
                <a:latin typeface="Garamond" pitchFamily="18" charset="0"/>
              </a:rPr>
              <a:t>.</a:t>
            </a:r>
            <a:endParaRPr lang="ru-RU" sz="1400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Резултат с изображение за „цели за устойчиво развитие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00108"/>
            <a:ext cx="850109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Callout 7"/>
          <p:cNvSpPr/>
          <p:nvPr/>
        </p:nvSpPr>
        <p:spPr>
          <a:xfrm>
            <a:off x="4214810" y="2285992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Действайте сега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/>
          </a:p>
          <a:p>
            <a:r>
              <a:rPr lang="en-GB" dirty="0" smtClean="0"/>
              <a:t>Migration takes place </a:t>
            </a:r>
            <a:r>
              <a:rPr lang="en-GB" b="1" i="1" dirty="0" smtClean="0"/>
              <a:t>internally </a:t>
            </a:r>
            <a:r>
              <a:rPr lang="en-GB" dirty="0" smtClean="0"/>
              <a:t>and </a:t>
            </a:r>
            <a:r>
              <a:rPr lang="en-GB" b="1" i="1" dirty="0" smtClean="0"/>
              <a:t>internationally</a:t>
            </a:r>
            <a:r>
              <a:rPr lang="en-GB" dirty="0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25398"/>
          </a:xfrm>
        </p:spPr>
        <p:txBody>
          <a:bodyPr/>
          <a:lstStyle/>
          <a:p>
            <a:r>
              <a:rPr lang="bg-BG" dirty="0" smtClean="0">
                <a:latin typeface="Garamond" pitchFamily="18" charset="0"/>
              </a:rPr>
              <a:t>Големи идеи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31640"/>
            <a:ext cx="3456384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bg-BG" sz="3500" b="1" dirty="0" smtClean="0">
                <a:latin typeface="Garamond" pitchFamily="18" charset="0"/>
              </a:rPr>
              <a:t>Голяма идея </a:t>
            </a:r>
            <a:r>
              <a:rPr lang="en-US" sz="3500" b="1" dirty="0" smtClean="0">
                <a:latin typeface="Garamond" pitchFamily="18" charset="0"/>
              </a:rPr>
              <a:t>7 </a:t>
            </a:r>
            <a:r>
              <a:rPr lang="ru-RU" sz="3000" dirty="0" smtClean="0">
                <a:solidFill>
                  <a:srgbClr val="FF0000"/>
                </a:solidFill>
                <a:latin typeface="Garamond" pitchFamily="18" charset="0"/>
              </a:rPr>
              <a:t>Действия на правителството относно неравенството</a:t>
            </a:r>
          </a:p>
          <a:p>
            <a:pPr marL="0" indent="0">
              <a:buNone/>
            </a:pPr>
            <a:endParaRPr lang="ru-RU" sz="3000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latin typeface="Garamond" pitchFamily="18" charset="0"/>
              </a:rPr>
              <a:t>Светът е опасно място, не заради онези, които вършат зло, а заради онези, които гледат и не правят нищо.</a:t>
            </a:r>
          </a:p>
          <a:p>
            <a:pPr marL="0" indent="0" algn="r">
              <a:buNone/>
            </a:pPr>
            <a:r>
              <a:rPr lang="bg-BG" sz="3000" b="1" dirty="0" smtClean="0">
                <a:latin typeface="Garamond" pitchFamily="18" charset="0"/>
              </a:rPr>
              <a:t>Алберт Айнщайн</a:t>
            </a:r>
            <a:r>
              <a:rPr lang="en-GB" sz="3000" dirty="0" smtClean="0">
                <a:latin typeface="Garamond" pitchFamily="18" charset="0"/>
              </a:rPr>
              <a:t>	</a:t>
            </a:r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US" sz="3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29058" y="1225689"/>
            <a:ext cx="49639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Garamond" pitchFamily="18" charset="0"/>
              </a:rPr>
              <a:t>П</a:t>
            </a:r>
            <a:r>
              <a:rPr lang="en-US" dirty="0" err="1" smtClean="0">
                <a:latin typeface="Garamond" pitchFamily="18" charset="0"/>
              </a:rPr>
              <a:t>равителствата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по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целия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свят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обединиха</a:t>
            </a:r>
            <a:r>
              <a:rPr lang="en-US" dirty="0" smtClean="0">
                <a:latin typeface="Garamond" pitchFamily="18" charset="0"/>
              </a:rPr>
              <a:t> в </a:t>
            </a:r>
            <a:r>
              <a:rPr lang="en-US" dirty="0" err="1" smtClean="0">
                <a:latin typeface="Garamond" pitchFamily="18" charset="0"/>
              </a:rPr>
              <a:t>рамките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Организацията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обединените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нации</a:t>
            </a:r>
            <a:r>
              <a:rPr lang="en-US" dirty="0" smtClean="0">
                <a:latin typeface="Garamond" pitchFamily="18" charset="0"/>
              </a:rPr>
              <a:t> и </a:t>
            </a:r>
            <a:r>
              <a:rPr lang="en-US" dirty="0" err="1" smtClean="0">
                <a:latin typeface="Garamond" pitchFamily="18" charset="0"/>
              </a:rPr>
              <a:t>определиха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целите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за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устойчиво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развити</a:t>
            </a:r>
            <a:r>
              <a:rPr lang="bg-BG" dirty="0" smtClean="0">
                <a:latin typeface="Garamond" pitchFamily="18" charset="0"/>
              </a:rPr>
              <a:t>е</a:t>
            </a:r>
            <a:r>
              <a:rPr lang="en-US" dirty="0" smtClean="0">
                <a:latin typeface="Garamond" pitchFamily="18" charset="0"/>
              </a:rPr>
              <a:t>. </a:t>
            </a:r>
            <a:r>
              <a:rPr lang="en-US" dirty="0" err="1" smtClean="0">
                <a:latin typeface="Garamond" pitchFamily="18" charset="0"/>
              </a:rPr>
              <a:t>Подходът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Ц</a:t>
            </a:r>
            <a:r>
              <a:rPr lang="bg-BG" dirty="0" smtClean="0">
                <a:latin typeface="Garamond" pitchFamily="18" charset="0"/>
              </a:rPr>
              <a:t>елите за устойчиво развитие</a:t>
            </a:r>
            <a:r>
              <a:rPr lang="en-US" dirty="0" smtClean="0">
                <a:latin typeface="Garamond" pitchFamily="18" charset="0"/>
              </a:rPr>
              <a:t> е </a:t>
            </a:r>
            <a:r>
              <a:rPr lang="en-US" dirty="0" err="1" smtClean="0">
                <a:latin typeface="Garamond" pitchFamily="18" charset="0"/>
              </a:rPr>
              <a:t>иновативен</a:t>
            </a:r>
            <a:r>
              <a:rPr lang="en-US" dirty="0" smtClean="0">
                <a:latin typeface="Garamond" pitchFamily="18" charset="0"/>
              </a:rPr>
              <a:t>, </a:t>
            </a:r>
            <a:r>
              <a:rPr lang="en-US" dirty="0" err="1" smtClean="0">
                <a:latin typeface="Garamond" pitchFamily="18" charset="0"/>
              </a:rPr>
              <a:t>тъй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като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целите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важат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за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всички</a:t>
            </a:r>
            <a:r>
              <a:rPr lang="en-US" dirty="0" smtClean="0">
                <a:latin typeface="Garamond" pitchFamily="18" charset="0"/>
              </a:rPr>
              <a:t> 193 </a:t>
            </a:r>
            <a:r>
              <a:rPr lang="en-US" dirty="0" err="1" smtClean="0">
                <a:latin typeface="Garamond" pitchFamily="18" charset="0"/>
              </a:rPr>
              <a:t>държави</a:t>
            </a:r>
            <a:r>
              <a:rPr lang="en-US" dirty="0" smtClean="0">
                <a:latin typeface="Garamond" pitchFamily="18" charset="0"/>
              </a:rPr>
              <a:t>. </a:t>
            </a:r>
            <a:r>
              <a:rPr lang="en-US" dirty="0" err="1" smtClean="0">
                <a:latin typeface="Garamond" pitchFamily="18" charset="0"/>
              </a:rPr>
              <a:t>Цел</a:t>
            </a:r>
            <a:r>
              <a:rPr lang="en-US" dirty="0" smtClean="0">
                <a:latin typeface="Garamond" pitchFamily="18" charset="0"/>
              </a:rPr>
              <a:t> 10 е „</a:t>
            </a:r>
            <a:r>
              <a:rPr lang="en-US" b="1" i="1" dirty="0" err="1" smtClean="0">
                <a:latin typeface="Garamond" pitchFamily="18" charset="0"/>
              </a:rPr>
              <a:t>Намаляване</a:t>
            </a:r>
            <a:r>
              <a:rPr lang="en-US" b="1" i="1" dirty="0" smtClean="0">
                <a:latin typeface="Garamond" pitchFamily="18" charset="0"/>
              </a:rPr>
              <a:t> </a:t>
            </a:r>
            <a:r>
              <a:rPr lang="en-US" b="1" i="1" dirty="0" err="1" smtClean="0">
                <a:latin typeface="Garamond" pitchFamily="18" charset="0"/>
              </a:rPr>
              <a:t>на</a:t>
            </a:r>
            <a:r>
              <a:rPr lang="en-US" b="1" i="1" dirty="0" smtClean="0">
                <a:latin typeface="Garamond" pitchFamily="18" charset="0"/>
              </a:rPr>
              <a:t> </a:t>
            </a:r>
            <a:r>
              <a:rPr lang="en-US" b="1" i="1" dirty="0" err="1" smtClean="0">
                <a:latin typeface="Garamond" pitchFamily="18" charset="0"/>
              </a:rPr>
              <a:t>неравенствата</a:t>
            </a:r>
            <a:r>
              <a:rPr lang="en-US" b="1" i="1" dirty="0" smtClean="0">
                <a:latin typeface="Garamond" pitchFamily="18" charset="0"/>
              </a:rPr>
              <a:t> в и </a:t>
            </a:r>
            <a:r>
              <a:rPr lang="en-US" b="1" i="1" dirty="0" err="1" smtClean="0">
                <a:latin typeface="Garamond" pitchFamily="18" charset="0"/>
              </a:rPr>
              <a:t>между</a:t>
            </a:r>
            <a:r>
              <a:rPr lang="en-US" b="1" i="1" dirty="0" smtClean="0">
                <a:latin typeface="Garamond" pitchFamily="18" charset="0"/>
              </a:rPr>
              <a:t> </a:t>
            </a:r>
            <a:r>
              <a:rPr lang="en-US" b="1" i="1" dirty="0" err="1" smtClean="0">
                <a:latin typeface="Garamond" pitchFamily="18" charset="0"/>
              </a:rPr>
              <a:t>държавите</a:t>
            </a:r>
            <a:r>
              <a:rPr lang="en-US" dirty="0" smtClean="0">
                <a:latin typeface="Garamond" pitchFamily="18" charset="0"/>
              </a:rPr>
              <a:t>“ </a:t>
            </a:r>
            <a:r>
              <a:rPr lang="en-US" dirty="0" err="1" smtClean="0">
                <a:latin typeface="Garamond" pitchFamily="18" charset="0"/>
              </a:rPr>
              <a:t>до</a:t>
            </a:r>
            <a:r>
              <a:rPr lang="en-US" dirty="0" smtClean="0">
                <a:latin typeface="Garamond" pitchFamily="18" charset="0"/>
              </a:rPr>
              <a:t> 2030. </a:t>
            </a:r>
            <a:endParaRPr lang="bg-BG" dirty="0" smtClean="0">
              <a:latin typeface="Garamond" pitchFamily="18" charset="0"/>
            </a:endParaRPr>
          </a:p>
          <a:p>
            <a:endParaRPr lang="en-US" dirty="0" smtClean="0"/>
          </a:p>
          <a:p>
            <a:r>
              <a:rPr lang="bg-BG" dirty="0" smtClean="0">
                <a:latin typeface="Garamond" pitchFamily="18" charset="0"/>
              </a:rPr>
              <a:t>Това включва</a:t>
            </a:r>
            <a:r>
              <a:rPr lang="en-US" dirty="0" smtClean="0">
                <a:latin typeface="Garamond" pitchFamily="18" charset="0"/>
              </a:rPr>
              <a:t>:</a:t>
            </a:r>
            <a:endParaRPr lang="en-US" dirty="0">
              <a:latin typeface="Garamond" pitchFamily="18" charset="0"/>
            </a:endParaRPr>
          </a:p>
          <a:p>
            <a:r>
              <a:rPr lang="en-US" dirty="0" err="1" smtClean="0">
                <a:latin typeface="Garamond" pitchFamily="18" charset="0"/>
              </a:rPr>
              <a:t>увеличаване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доходите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бедните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хора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по-бързо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от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средното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за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страната</a:t>
            </a:r>
            <a:r>
              <a:rPr lang="en-US" dirty="0" smtClean="0">
                <a:latin typeface="Garamond" pitchFamily="18" charset="0"/>
              </a:rPr>
              <a:t>, </a:t>
            </a:r>
            <a:r>
              <a:rPr lang="en-US" dirty="0" err="1" smtClean="0">
                <a:latin typeface="Garamond" pitchFamily="18" charset="0"/>
              </a:rPr>
              <a:t>намаляване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разходите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за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мигрантите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да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изпращат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пари</a:t>
            </a:r>
            <a:r>
              <a:rPr lang="en-US" dirty="0" smtClean="0">
                <a:latin typeface="Garamond" pitchFamily="18" charset="0"/>
              </a:rPr>
              <a:t> у </a:t>
            </a:r>
            <a:r>
              <a:rPr lang="en-US" dirty="0" err="1" smtClean="0">
                <a:latin typeface="Garamond" pitchFamily="18" charset="0"/>
              </a:rPr>
              <a:t>дома</a:t>
            </a:r>
            <a:r>
              <a:rPr lang="en-US" dirty="0" smtClean="0">
                <a:latin typeface="Garamond" pitchFamily="18" charset="0"/>
              </a:rPr>
              <a:t> и </a:t>
            </a:r>
            <a:r>
              <a:rPr lang="bg-BG" dirty="0" smtClean="0">
                <a:latin typeface="Garamond" pitchFamily="18" charset="0"/>
              </a:rPr>
              <a:t>разрешение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бедните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страни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да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изнасят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стоки</a:t>
            </a:r>
            <a:r>
              <a:rPr lang="en-US" dirty="0" smtClean="0">
                <a:latin typeface="Garamond" pitchFamily="18" charset="0"/>
              </a:rPr>
              <a:t> „</a:t>
            </a:r>
            <a:r>
              <a:rPr lang="en-US" dirty="0" err="1" smtClean="0">
                <a:latin typeface="Garamond" pitchFamily="18" charset="0"/>
              </a:rPr>
              <a:t>безмитно</a:t>
            </a:r>
            <a:r>
              <a:rPr lang="en-US" dirty="0" smtClean="0">
                <a:latin typeface="Garamond" pitchFamily="18" charset="0"/>
              </a:rPr>
              <a:t>“. Т</a:t>
            </a:r>
            <a:r>
              <a:rPr lang="bg-BG" dirty="0" smtClean="0">
                <a:latin typeface="Garamond" pitchFamily="18" charset="0"/>
              </a:rPr>
              <a:t>ова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има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за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цел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да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даде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по-бедните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страни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bg-BG" dirty="0" smtClean="0">
                <a:latin typeface="Garamond" pitchFamily="18" charset="0"/>
              </a:rPr>
              <a:t>възможност </a:t>
            </a:r>
            <a:r>
              <a:rPr lang="en-US" dirty="0" err="1" smtClean="0">
                <a:latin typeface="Garamond" pitchFamily="18" charset="0"/>
              </a:rPr>
              <a:t>да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кажат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bg-BG" dirty="0" smtClean="0">
                <a:latin typeface="Garamond" pitchFamily="18" charset="0"/>
              </a:rPr>
              <a:t>повече на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глобалните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институции</a:t>
            </a:r>
            <a:r>
              <a:rPr lang="en-US" dirty="0" smtClean="0">
                <a:latin typeface="Garamond" pitchFamily="18" charset="0"/>
              </a:rPr>
              <a:t>, </a:t>
            </a:r>
            <a:r>
              <a:rPr lang="en-US" dirty="0" err="1" smtClean="0">
                <a:latin typeface="Garamond" pitchFamily="18" charset="0"/>
              </a:rPr>
              <a:t>които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определят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правилата</a:t>
            </a:r>
            <a:r>
              <a:rPr lang="en-US" dirty="0" smtClean="0">
                <a:latin typeface="Garamond" pitchFamily="18" charset="0"/>
              </a:rPr>
              <a:t>, </a:t>
            </a:r>
            <a:r>
              <a:rPr lang="en-US" dirty="0" err="1" smtClean="0">
                <a:latin typeface="Garamond" pitchFamily="18" charset="0"/>
              </a:rPr>
              <a:t>като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Световната</a:t>
            </a:r>
            <a:r>
              <a:rPr lang="en-US" dirty="0" smtClean="0">
                <a:latin typeface="Garamond" pitchFamily="18" charset="0"/>
              </a:rPr>
              <a:t> </a:t>
            </a:r>
            <a:r>
              <a:rPr lang="en-US" dirty="0" err="1" smtClean="0">
                <a:latin typeface="Garamond" pitchFamily="18" charset="0"/>
              </a:rPr>
              <a:t>банка</a:t>
            </a:r>
            <a:r>
              <a:rPr lang="en-US" dirty="0" smtClean="0">
                <a:latin typeface="Garamond" pitchFamily="18" charset="0"/>
              </a:rPr>
              <a:t> и МВФ.</a:t>
            </a:r>
            <a:endParaRPr lang="en-US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89034"/>
          </a:xfrm>
        </p:spPr>
        <p:txBody>
          <a:bodyPr/>
          <a:lstStyle/>
          <a:p>
            <a:r>
              <a:rPr lang="bg-BG" dirty="0" smtClean="0">
                <a:latin typeface="Garamond" pitchFamily="18" charset="0"/>
              </a:rPr>
              <a:t>Цели на обучението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363272" cy="5166906"/>
          </a:xfrm>
        </p:spPr>
        <p:txBody>
          <a:bodyPr>
            <a:normAutofit fontScale="62500" lnSpcReduction="20000"/>
          </a:bodyPr>
          <a:lstStyle/>
          <a:p>
            <a:r>
              <a:rPr lang="bg-BG" sz="3800" dirty="0" smtClean="0">
                <a:latin typeface="Garamond" pitchFamily="18" charset="0"/>
              </a:rPr>
              <a:t>Разберете какво означава „</a:t>
            </a:r>
            <a:r>
              <a:rPr lang="bg-BG" sz="3800" b="1" i="1" dirty="0" smtClean="0">
                <a:latin typeface="Garamond" pitchFamily="18" charset="0"/>
              </a:rPr>
              <a:t>действия на правителството</a:t>
            </a:r>
            <a:r>
              <a:rPr lang="bg-BG" sz="3800" dirty="0" smtClean="0">
                <a:latin typeface="Garamond" pitchFamily="18" charset="0"/>
              </a:rPr>
              <a:t>“ и да бъдете „</a:t>
            </a:r>
            <a:r>
              <a:rPr lang="bg-BG" sz="3800" b="1" i="1" dirty="0" smtClean="0">
                <a:latin typeface="Garamond" pitchFamily="18" charset="0"/>
              </a:rPr>
              <a:t>устойчиви на промяна“</a:t>
            </a:r>
          </a:p>
          <a:p>
            <a:r>
              <a:rPr lang="ru-RU" sz="3800" dirty="0" smtClean="0">
                <a:latin typeface="Garamond" pitchFamily="18" charset="0"/>
              </a:rPr>
              <a:t>Помислете върху стратегиите за преодоляване на съпротивата</a:t>
            </a:r>
          </a:p>
          <a:p>
            <a:r>
              <a:rPr lang="ru-RU" sz="3800" dirty="0" smtClean="0">
                <a:latin typeface="Garamond" pitchFamily="18" charset="0"/>
              </a:rPr>
              <a:t>Определете тяхната роля на създателите на промени в предприемането на действия на правителството</a:t>
            </a:r>
          </a:p>
          <a:p>
            <a:r>
              <a:rPr lang="ru-RU" sz="3800" dirty="0" smtClean="0">
                <a:latin typeface="Garamond" pitchFamily="18" charset="0"/>
              </a:rPr>
              <a:t>Използвайте умения в груповата работа: споделяне, слушане, задаване на въпроси, планиране и изпълнение</a:t>
            </a:r>
          </a:p>
          <a:p>
            <a:pPr>
              <a:buNone/>
            </a:pPr>
            <a:endParaRPr lang="en-GB" sz="3800" b="1" dirty="0" smtClean="0">
              <a:latin typeface="Garamond" pitchFamily="18" charset="0"/>
            </a:endParaRPr>
          </a:p>
          <a:p>
            <a:pPr>
              <a:buNone/>
            </a:pPr>
            <a:r>
              <a:rPr lang="bg-BG" sz="3800" b="1" dirty="0" smtClean="0">
                <a:latin typeface="Garamond" pitchFamily="18" charset="0"/>
              </a:rPr>
              <a:t>Фокус на целите за устойчиво развитие</a:t>
            </a:r>
            <a:r>
              <a:rPr lang="en-GB" sz="3800" dirty="0" smtClean="0">
                <a:latin typeface="Garamond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n-GB" sz="3800" dirty="0" smtClean="0">
                <a:solidFill>
                  <a:srgbClr val="FF0000"/>
                </a:solidFill>
                <a:latin typeface="Garamond" pitchFamily="18" charset="0"/>
              </a:rPr>
              <a:t>10.2 </a:t>
            </a:r>
            <a:r>
              <a:rPr lang="ru-RU" sz="3800" dirty="0" smtClean="0">
                <a:solidFill>
                  <a:srgbClr val="FF0000"/>
                </a:solidFill>
                <a:latin typeface="Garamond" pitchFamily="18" charset="0"/>
              </a:rPr>
              <a:t>До 2030 г. да се даде възможност за насърчаване на социалното, икономическото и политическото включване на всички, независимо от възраст, пол, увреждане, раса, етническа принадлежност, произход, религия или икономически или друг статус.</a:t>
            </a:r>
          </a:p>
          <a:p>
            <a:pPr marL="0" indent="0">
              <a:buNone/>
            </a:pP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aramond" pitchFamily="18" charset="0"/>
              </a:rPr>
              <a:t>NIKE: </a:t>
            </a:r>
            <a:r>
              <a:rPr lang="bg-BG" dirty="0" smtClean="0">
                <a:latin typeface="Garamond" pitchFamily="18" charset="0"/>
              </a:rPr>
              <a:t>Просто го направете!</a:t>
            </a:r>
            <a:endParaRPr lang="en-US" dirty="0">
              <a:latin typeface="Garamond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5734"/>
            <a:ext cx="8075240" cy="49355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298079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Suggestions for the group:</a:t>
            </a:r>
          </a:p>
          <a:p>
            <a:pPr algn="ctr"/>
            <a:r>
              <a:rPr lang="en-US" dirty="0" smtClean="0"/>
              <a:t>a picture to make it into something eye-catching?</a:t>
            </a:r>
          </a:p>
          <a:p>
            <a:pPr algn="ctr"/>
            <a:r>
              <a:rPr lang="en-US" dirty="0" smtClean="0"/>
              <a:t>Think </a:t>
            </a:r>
            <a:r>
              <a:rPr lang="en-US" dirty="0"/>
              <a:t>of an issue which the group has a good understanding of, and set up a peer education programme with other groups, or pupils from the local school. Could you talk about human rights to a group of young people, or run an activity from Chapter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4608449" cy="3929090"/>
          </a:xfrm>
        </p:spPr>
        <p:txBody>
          <a:bodyPr>
            <a:noAutofit/>
          </a:bodyPr>
          <a:lstStyle/>
          <a:p>
            <a:pPr marL="0" indent="0" fontAlgn="t">
              <a:buNone/>
            </a:pPr>
            <a:r>
              <a:rPr lang="bg-BG" sz="2400" b="1" dirty="0" smtClean="0">
                <a:solidFill>
                  <a:srgbClr val="FF0000"/>
                </a:solidFill>
                <a:latin typeface="Garamond" pitchFamily="18" charset="0"/>
              </a:rPr>
              <a:t>Цели</a:t>
            </a:r>
            <a:r>
              <a:rPr lang="en-US" sz="2400" dirty="0" smtClean="0">
                <a:latin typeface="Garamond" pitchFamily="18" charset="0"/>
              </a:rPr>
              <a:t>: </a:t>
            </a:r>
          </a:p>
          <a:p>
            <a:r>
              <a:rPr lang="ru-RU" sz="2400" dirty="0" smtClean="0">
                <a:latin typeface="Garamond" pitchFamily="18" charset="0"/>
              </a:rPr>
              <a:t>Намалете разходите на мигрантите при изпращане пари у дома</a:t>
            </a:r>
          </a:p>
          <a:p>
            <a:r>
              <a:rPr lang="ru-RU" sz="2400" dirty="0" smtClean="0">
                <a:latin typeface="Garamond" pitchFamily="18" charset="0"/>
              </a:rPr>
              <a:t>Позволете на бедните държави да изнасят стоки „без мита“</a:t>
            </a:r>
          </a:p>
          <a:p>
            <a:pPr lvl="0" fontAlgn="t"/>
            <a:r>
              <a:rPr lang="bg-BG" sz="2400" dirty="0" smtClean="0">
                <a:latin typeface="Garamond" pitchFamily="18" charset="0"/>
              </a:rPr>
              <a:t>Дайте помощ и инвестирайте повече в бедните страни</a:t>
            </a:r>
            <a:endParaRPr lang="en-US" sz="2400" dirty="0" smtClean="0">
              <a:latin typeface="Garamond" pitchFamily="18" charset="0"/>
            </a:endParaRPr>
          </a:p>
          <a:p>
            <a:r>
              <a:rPr lang="ru-RU" sz="2400" dirty="0" smtClean="0">
                <a:latin typeface="Garamond" pitchFamily="18" charset="0"/>
              </a:rPr>
              <a:t>Предоставяйте на стипендии на ученици и студенти</a:t>
            </a:r>
            <a:endParaRPr lang="ru-RU" sz="2400" dirty="0">
              <a:latin typeface="Garamond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1472" y="214290"/>
            <a:ext cx="8229600" cy="824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bg-BG" dirty="0" smtClean="0">
                <a:latin typeface="Garamond" pitchFamily="18" charset="0"/>
              </a:rPr>
              <a:t>Публични действия</a:t>
            </a:r>
            <a:endParaRPr lang="en-GB" sz="2200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4722" y="5244984"/>
            <a:ext cx="8476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Предложения към групата</a:t>
            </a:r>
            <a:r>
              <a:rPr lang="en-US" b="1" dirty="0" smtClean="0">
                <a:latin typeface="Garamond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Намерете какво прави вашата страна, за да помогне на други развиващи се страни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Започнете дебат за това как вашето училище може да помогне на други училища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03" y="1582183"/>
            <a:ext cx="3812316" cy="2634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4678" y="4500570"/>
            <a:ext cx="562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/>
              <a:t>Източници</a:t>
            </a:r>
            <a:r>
              <a:rPr lang="en-US" dirty="0" smtClean="0"/>
              <a:t>: </a:t>
            </a:r>
          </a:p>
          <a:p>
            <a:pPr algn="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://www.youtube.com/watch?v=90fSPVIgE8o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3692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429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Suggestions for the group:</a:t>
            </a:r>
          </a:p>
          <a:p>
            <a:pPr algn="ctr"/>
            <a:r>
              <a:rPr lang="en-US" dirty="0" smtClean="0"/>
              <a:t>a picture to make it into something eye-catching?</a:t>
            </a:r>
          </a:p>
          <a:p>
            <a:pPr algn="ctr"/>
            <a:r>
              <a:rPr lang="en-US" dirty="0" smtClean="0"/>
              <a:t>Think </a:t>
            </a:r>
            <a:r>
              <a:rPr lang="en-US" dirty="0"/>
              <a:t>of an issue which the group has a good understanding of, and set up a peer education programme with other groups, or pupils from the local school. Could you talk about human rights to a group of young people, or run an activity from Chapter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3" y="1678480"/>
            <a:ext cx="4608449" cy="2620888"/>
          </a:xfrm>
        </p:spPr>
        <p:txBody>
          <a:bodyPr>
            <a:normAutofit fontScale="62500" lnSpcReduction="20000"/>
          </a:bodyPr>
          <a:lstStyle/>
          <a:p>
            <a:pPr marL="0" indent="0" fontAlgn="t">
              <a:buNone/>
            </a:pPr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Цели</a:t>
            </a:r>
            <a:r>
              <a:rPr lang="en-US" dirty="0" smtClean="0"/>
              <a:t>: </a:t>
            </a:r>
          </a:p>
          <a:p>
            <a:r>
              <a:rPr lang="ru-RU" dirty="0" smtClean="0">
                <a:latin typeface="Garamond" pitchFamily="18" charset="0"/>
              </a:rPr>
              <a:t>Привличане на други към каузата;</a:t>
            </a:r>
          </a:p>
          <a:p>
            <a:r>
              <a:rPr lang="ru-RU" dirty="0" smtClean="0">
                <a:latin typeface="Garamond" pitchFamily="18" charset="0"/>
              </a:rPr>
              <a:t>Получаване на отражение в медиите;</a:t>
            </a:r>
          </a:p>
          <a:p>
            <a:r>
              <a:rPr lang="ru-RU" dirty="0" smtClean="0">
                <a:latin typeface="Garamond" pitchFamily="18" charset="0"/>
              </a:rPr>
              <a:t>Показване на властимащите, че хората ги гледат!</a:t>
            </a:r>
          </a:p>
          <a:p>
            <a:r>
              <a:rPr lang="ru-RU" dirty="0" smtClean="0">
                <a:latin typeface="Garamond" pitchFamily="18" charset="0"/>
              </a:rPr>
              <a:t>Предоставяне на незабавно съобщение, повишаване на осведомеността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00041"/>
            <a:ext cx="8229600" cy="824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</a:t>
            </a:r>
            <a:r>
              <a:rPr lang="en-GB" dirty="0" smtClean="0">
                <a:solidFill>
                  <a:srgbClr val="FF0000"/>
                </a:solidFill>
                <a:latin typeface="Garamond" pitchFamily="18" charset="0"/>
              </a:rPr>
              <a:t>NOLB </a:t>
            </a:r>
            <a:r>
              <a:rPr lang="bg-BG" dirty="0" smtClean="0">
                <a:latin typeface="Garamond" pitchFamily="18" charset="0"/>
              </a:rPr>
              <a:t>Публични действия</a:t>
            </a:r>
            <a:endParaRPr lang="en-GB" sz="2200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816" y="4653136"/>
            <a:ext cx="84766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Предложения към групата</a:t>
            </a:r>
            <a:r>
              <a:rPr lang="en-US" b="1" dirty="0" smtClean="0">
                <a:latin typeface="Garamond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Напишете песен или мюзикъл или ваша собствена игра и я представете на улицата.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Направете банер и организирайте демонстрация пред местна компания, за да протестирате срещу замърсяването, възлагането на външни изпълнители, трудовите права или каквото и да е от важно значение.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Създайте плакати или листовки за проблема и ги поставете на обществени места.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Създайте страница във Facebook, за да говорите за вашия проблем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03" y="1582183"/>
            <a:ext cx="3812316" cy="2634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5755" y="4223736"/>
            <a:ext cx="562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Source: </a:t>
            </a:r>
          </a:p>
          <a:p>
            <a:pPr algn="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://www.youtube.com/watch?v=90fSPVIgE8o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7084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42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57298"/>
            <a:ext cx="4577596" cy="3024336"/>
          </a:xfrm>
        </p:spPr>
        <p:txBody>
          <a:bodyPr>
            <a:noAutofit/>
          </a:bodyPr>
          <a:lstStyle/>
          <a:p>
            <a:pPr marL="0" indent="0" fontAlgn="t">
              <a:buNone/>
            </a:pPr>
            <a:r>
              <a:rPr lang="bg-BG" sz="2400" b="1" dirty="0" smtClean="0">
                <a:solidFill>
                  <a:srgbClr val="FF0000"/>
                </a:solidFill>
                <a:latin typeface="Garamond" pitchFamily="18" charset="0"/>
              </a:rPr>
              <a:t>Цели</a:t>
            </a:r>
            <a:endParaRPr lang="en-US" sz="2400" b="1" dirty="0">
              <a:solidFill>
                <a:srgbClr val="FF0000"/>
              </a:solidFill>
              <a:latin typeface="Garamond" pitchFamily="18" charset="0"/>
            </a:endParaRPr>
          </a:p>
          <a:p>
            <a:pPr fontAlgn="t"/>
            <a:r>
              <a:rPr lang="bg-BG" sz="2400" dirty="0" smtClean="0">
                <a:latin typeface="Garamond" pitchFamily="18" charset="0"/>
              </a:rPr>
              <a:t>Крайна цел на кампанията за правата на човека</a:t>
            </a:r>
            <a:endParaRPr lang="en-US" sz="2400" dirty="0" smtClean="0">
              <a:latin typeface="Garamond" pitchFamily="18" charset="0"/>
            </a:endParaRPr>
          </a:p>
          <a:p>
            <a:r>
              <a:rPr lang="ru-RU" sz="2400" dirty="0" smtClean="0">
                <a:latin typeface="Garamond" pitchFamily="18" charset="0"/>
              </a:rPr>
              <a:t>Това е резултат от натиска на различни източници.</a:t>
            </a:r>
          </a:p>
          <a:p>
            <a:pPr fontAlgn="t"/>
            <a:r>
              <a:rPr lang="bg-BG" sz="2400" dirty="0" smtClean="0">
                <a:latin typeface="Garamond" pitchFamily="18" charset="0"/>
              </a:rPr>
              <a:t>Да упражняваме натиск чрез сътрудничество или протест 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412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bg-BG" dirty="0" smtClean="0">
                <a:latin typeface="Garamond" pitchFamily="18" charset="0"/>
              </a:rPr>
              <a:t>Промяна на политиката</a:t>
            </a:r>
            <a:endParaRPr lang="en-GB" sz="2200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816" y="4429132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bg-BG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Предложения </a:t>
            </a:r>
            <a:r>
              <a:rPr lang="en-US" b="1" dirty="0" smtClean="0">
                <a:latin typeface="Garamond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Свържете се с местни лица, отговорни за конкретно решение; свържете се с опозиционни политици или други, които имат влияние върху политиката. Поискайте среща или организирайте публично изслушване и ги поканете да присъстват.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Garamond" pitchFamily="18" charset="0"/>
              </a:rPr>
              <a:t>Съставете петиция и съберете колкото е възможно повече подписи. Поканете медиите да присъстват, когато го предоставяте на тези, на които се надявате да повлияете.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13" y="1052736"/>
            <a:ext cx="2846655" cy="37006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62298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8" y="792487"/>
            <a:ext cx="8685735" cy="4708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34561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aramond" pitchFamily="18" charset="0"/>
              </a:rPr>
              <a:t>Социалната промяна </a:t>
            </a:r>
            <a:r>
              <a:rPr lang="ru-RU" sz="2000" dirty="0" smtClean="0">
                <a:latin typeface="Garamond" pitchFamily="18" charset="0"/>
              </a:rPr>
              <a:t>се отнася до всякакви промени в установените модели на взаимоотношения между хората и стандарта на поведение.</a:t>
            </a:r>
          </a:p>
          <a:p>
            <a:r>
              <a:rPr lang="bg-BG" sz="2000" b="1" dirty="0" smtClean="0">
                <a:solidFill>
                  <a:srgbClr val="0070C0"/>
                </a:solidFill>
                <a:latin typeface="Garamond" pitchFamily="18" charset="0"/>
              </a:rPr>
              <a:t>Промяната е: </a:t>
            </a:r>
            <a:r>
              <a:rPr lang="bg-BG" sz="2000" dirty="0" smtClean="0">
                <a:latin typeface="Garamond" pitchFamily="18" charset="0"/>
              </a:rPr>
              <a:t>с</a:t>
            </a:r>
            <a:r>
              <a:rPr lang="ru-RU" sz="2000" dirty="0" smtClean="0">
                <a:latin typeface="Garamond" pitchFamily="18" charset="0"/>
              </a:rPr>
              <a:t>оциална, универсална, непрекъсната, неизбежна, временна</a:t>
            </a:r>
          </a:p>
          <a:p>
            <a:pPr algn="r"/>
            <a:r>
              <a:rPr lang="en-US" sz="2000" dirty="0" smtClean="0"/>
              <a:t>              </a:t>
            </a:r>
            <a:r>
              <a:rPr lang="en-US" sz="1400" dirty="0" smtClean="0"/>
              <a:t>Video</a:t>
            </a:r>
            <a:r>
              <a:rPr lang="en-US" sz="2000" dirty="0" smtClean="0"/>
              <a:t>: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://www.youtube.com/watch?v=hcz1aZ60k7w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241295" y="2857496"/>
            <a:ext cx="25455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Основни фактори на промяна </a:t>
            </a:r>
            <a:r>
              <a:rPr lang="en-US" b="1" dirty="0" smtClean="0">
                <a:latin typeface="Garamond" pitchFamily="18" charset="0"/>
              </a:rPr>
              <a:t>: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b="1" dirty="0" smtClean="0">
                <a:latin typeface="Garamond" pitchFamily="18" charset="0"/>
              </a:rPr>
              <a:t>Демографски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b="1" dirty="0" smtClean="0">
                <a:latin typeface="Garamond" pitchFamily="18" charset="0"/>
              </a:rPr>
              <a:t>Биологични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b="1" dirty="0" smtClean="0">
                <a:latin typeface="Garamond" pitchFamily="18" charset="0"/>
              </a:rPr>
              <a:t>Културни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b="1" dirty="0" smtClean="0">
                <a:latin typeface="Garamond" pitchFamily="18" charset="0"/>
              </a:rPr>
              <a:t>Технологични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b="1" dirty="0" smtClean="0">
                <a:latin typeface="Garamond" pitchFamily="18" charset="0"/>
              </a:rPr>
              <a:t>Екологични</a:t>
            </a:r>
            <a:endParaRPr lang="en-US" b="1" dirty="0">
              <a:latin typeface="Garamond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Garamond" pitchFamily="18" charset="0"/>
              </a:rPr>
              <a:t> </a:t>
            </a:r>
            <a:r>
              <a:rPr lang="bg-BG" b="1" dirty="0" smtClean="0">
                <a:latin typeface="Garamond" pitchFamily="18" charset="0"/>
              </a:rPr>
              <a:t>Психологични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5720" y="285728"/>
            <a:ext cx="8215370" cy="522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4000" b="1" dirty="0" smtClean="0">
                <a:latin typeface="Garamond" pitchFamily="18" charset="0"/>
              </a:rPr>
              <a:t>Устойчивост на промяна</a:t>
            </a:r>
            <a:endParaRPr lang="en-GB" sz="2000" b="1" dirty="0">
              <a:solidFill>
                <a:srgbClr val="FF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61640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</TotalTime>
  <Words>1160</Words>
  <Application>Microsoft Office PowerPoint</Application>
  <PresentationFormat>On-screen Show (4:3)</PresentationFormat>
  <Paragraphs>133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Намаляване на неравенствата, Урок 4 </vt:lpstr>
      <vt:lpstr>Slide 2</vt:lpstr>
      <vt:lpstr>Големи идеи</vt:lpstr>
      <vt:lpstr>Цели на обучението</vt:lpstr>
      <vt:lpstr>NIKE: Просто го направете!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Meral</cp:lastModifiedBy>
  <cp:revision>143</cp:revision>
  <dcterms:created xsi:type="dcterms:W3CDTF">2018-04-04T16:00:42Z</dcterms:created>
  <dcterms:modified xsi:type="dcterms:W3CDTF">2020-03-03T23:33:53Z</dcterms:modified>
</cp:coreProperties>
</file>